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87" r:id="rId6"/>
    <p:sldId id="261" r:id="rId7"/>
    <p:sldId id="292" r:id="rId8"/>
    <p:sldId id="294" r:id="rId9"/>
    <p:sldId id="297" r:id="rId10"/>
    <p:sldId id="298" r:id="rId11"/>
    <p:sldId id="300" r:id="rId12"/>
    <p:sldId id="275" r:id="rId13"/>
    <p:sldId id="307" r:id="rId14"/>
    <p:sldId id="308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CC66FF"/>
    <a:srgbClr val="FF66CC"/>
    <a:srgbClr val="FF66FF"/>
    <a:srgbClr val="FFCCCC"/>
    <a:srgbClr val="99FFCC"/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A321B-C74E-4DF3-A013-93EE6FDE547E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789A7-6216-467C-B596-8E17130F69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175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8252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403193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1048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247798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5802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7516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785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140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040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080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92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255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590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735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042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39189-551E-4610-80FF-49C4A1EA5ECD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A8570F3-71A3-44DF-BC38-80D035443D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043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hozir.org/1-mavzu-tarbiya-ijtimoiy-tarixiy-jarayon-sifatida-topshiriq-1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000240"/>
            <a:ext cx="8408976" cy="3816429"/>
          </a:xfrm>
          <a:prstGeom prst="rect">
            <a:avLst/>
          </a:prstGeom>
          <a:solidFill>
            <a:srgbClr val="FFFFCC"/>
          </a:solidFill>
          <a:ln w="76200"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z-Cyrl-U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MAVZU: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Sharq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uyg’onish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davrida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fikrlarning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rivojlanishi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Sharq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ta’limotida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ta’limiy–axloqiy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qarashlar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003"/>
          <p:cNvPicPr>
            <a:picLocks noChangeAspect="1" noChangeArrowheads="1"/>
          </p:cNvPicPr>
          <p:nvPr/>
        </p:nvPicPr>
        <p:blipFill>
          <a:blip r:embed="rId2">
            <a:lum bright="10000" contrast="20000"/>
          </a:blip>
          <a:srcRect/>
          <a:stretch>
            <a:fillRect/>
          </a:stretch>
        </p:blipFill>
        <p:spPr bwMode="auto">
          <a:xfrm>
            <a:off x="1571604" y="415678"/>
            <a:ext cx="5591507" cy="165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087931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142986"/>
            <a:ext cx="2196000" cy="296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143108" y="1214422"/>
            <a:ext cx="67866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Ibn Sinoning gumanistik ta‘limida birinchi masala inson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kamolatidir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insonni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olamdagi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mavjudodlardan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yuqori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qo‘yishdir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Abu Ali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ibn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Sinoning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ijodiy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faoliyati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xilma-xil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barangdir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asarlarida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falsafa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tarix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filologiya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pedagogika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psixologiya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she‘riyat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tabobat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terapiya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xirurgiya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diagnostika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gigiena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tabiatshunoslik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fanlarining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qaysisiga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fikrlar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hulosalar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Ibn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Sino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insonning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aqli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tomonlama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rivojlanishiga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sirlari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haqiqatni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mumkinligiga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qattiq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ishongan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Isbotlab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misollar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keltirgan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o‘zining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-fan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sohasidagi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fazilatlari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jahon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ma‘rifati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madaniyatining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namoyondasi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tanildi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714356"/>
            <a:ext cx="24022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Abu Ali </a:t>
            </a:r>
            <a:r>
              <a:rPr lang="it-IT" sz="2400" b="1" smtClean="0">
                <a:latin typeface="Times New Roman" pitchFamily="18" charset="0"/>
                <a:cs typeface="Times New Roman" pitchFamily="18" charset="0"/>
              </a:rPr>
              <a:t>Ibn Sino</a:t>
            </a:r>
            <a:endParaRPr lang="it-IT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143380"/>
            <a:ext cx="201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Abu Ali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Ibn Sino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(980-1037)</a:t>
            </a:r>
            <a:endParaRPr lang="it-IT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571480"/>
            <a:ext cx="6572296" cy="6120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Sa’di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Sheroziy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ta’lim-tarbiyada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muallimning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talabchanligi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berishda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qattiq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qo’llik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bo’lishining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tarafdori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bo’ladi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Guliston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munosabatiga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hikoyat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keltiriladi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kurash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san’atida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zo’r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mahorat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qozondi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u 300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hiylani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hiylani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ishlatib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kurashar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Shogirdlaridan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biriga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259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hiylani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o’rgatdi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Ammo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hiylani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o’rgatmadi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hurmatini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bilmagan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ustozidan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ustunligini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aytib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maqtanadi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so’z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podshoga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yoqmaydi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kurash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tushmoqlarini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buyuradi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ohirgi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hiylasini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ishlatib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shogirdini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engadi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hurmatini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bilmagan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haloyiq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podshoxning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nafratiga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uchraydi".Muallim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nisbatan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hurmatda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bo’lishning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ifodasi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shuki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muallimdan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oldin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yurmaslik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o’rniga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borib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o’tirmaslik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Mashg’ulotlar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davomida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o’quvchilar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muallimdan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bo’lmasinlar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orasi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o’q-yoy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oralig’ida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bo’lsin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shunda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ilmga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intiluvchilarni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ustozlariga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hurmati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ma’lum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bo’ladi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l="33143" t="15476" r="33130" b="21543"/>
          <a:stretch>
            <a:fillRect/>
          </a:stretch>
        </p:blipFill>
        <p:spPr bwMode="auto">
          <a:xfrm>
            <a:off x="428596" y="714356"/>
            <a:ext cx="1928826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286248" y="214290"/>
            <a:ext cx="18888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Sa’di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Sheroziy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5357826"/>
            <a:ext cx="18247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Sa’di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Sheroziy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(1210-1292)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285720" y="928670"/>
            <a:ext cx="8136903" cy="5040559"/>
          </a:xfrm>
          <a:prstGeom prst="wedgeRoundRectCallout">
            <a:avLst>
              <a:gd name="adj1" fmla="val -39836"/>
              <a:gd name="adj2" fmla="val 58405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indent="180340" algn="ctr">
              <a:spcAft>
                <a:spcPts val="0"/>
              </a:spcAft>
            </a:pPr>
            <a:endParaRPr lang="ru-RU" sz="24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6876000" cy="719438"/>
          </a:xfrm>
        </p:spPr>
        <p:txBody>
          <a:bodyPr/>
          <a:lstStyle/>
          <a:p>
            <a:pPr algn="ctr"/>
            <a:r>
              <a:rPr lang="en-US" dirty="0" err="1" smtClean="0"/>
              <a:t>Munozara</a:t>
            </a:r>
            <a:r>
              <a:rPr lang="en-US" dirty="0" smtClean="0"/>
              <a:t> </a:t>
            </a:r>
            <a:r>
              <a:rPr lang="en-US" dirty="0" err="1" smtClean="0"/>
              <a:t>metodi</a:t>
            </a:r>
            <a:endParaRPr lang="ru-RU" dirty="0" smtClean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7776000" cy="3600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800" dirty="0" smtClean="0"/>
              <a:t>«</a:t>
            </a:r>
            <a:r>
              <a:rPr lang="en-US" sz="2800" dirty="0" err="1" smtClean="0"/>
              <a:t>Hayotda</a:t>
            </a:r>
            <a:r>
              <a:rPr lang="en-US" sz="2800" dirty="0" smtClean="0"/>
              <a:t> </a:t>
            </a:r>
            <a:r>
              <a:rPr lang="en-US" sz="2800" dirty="0" err="1" smtClean="0"/>
              <a:t>o‘z</a:t>
            </a:r>
            <a:r>
              <a:rPr lang="en-US" sz="2800" dirty="0" smtClean="0"/>
              <a:t> </a:t>
            </a:r>
            <a:r>
              <a:rPr lang="en-US" sz="2800" dirty="0" err="1" smtClean="0"/>
              <a:t>o‘rnini</a:t>
            </a:r>
            <a:r>
              <a:rPr lang="en-US" sz="2800" dirty="0" smtClean="0"/>
              <a:t> </a:t>
            </a:r>
            <a:r>
              <a:rPr lang="en-US" sz="2800" dirty="0" err="1" smtClean="0"/>
              <a:t>topish</a:t>
            </a:r>
            <a:r>
              <a:rPr lang="en-US" sz="2800" dirty="0" smtClean="0"/>
              <a:t>» </a:t>
            </a:r>
            <a:r>
              <a:rPr lang="en-US" sz="2800" dirty="0" err="1" smtClean="0"/>
              <a:t>iborasini</a:t>
            </a:r>
            <a:r>
              <a:rPr lang="en-US" sz="2800" dirty="0" smtClean="0"/>
              <a:t> </a:t>
            </a:r>
            <a:r>
              <a:rPr lang="en-US" sz="2800" dirty="0" err="1" smtClean="0"/>
              <a:t>qanday</a:t>
            </a:r>
            <a:r>
              <a:rPr lang="en-US" sz="2800" dirty="0" smtClean="0"/>
              <a:t> </a:t>
            </a:r>
            <a:r>
              <a:rPr lang="en-US" sz="2800" dirty="0" err="1" smtClean="0"/>
              <a:t>tushinasiz</a:t>
            </a:r>
            <a:r>
              <a:rPr lang="en-US" sz="2800" dirty="0" smtClean="0"/>
              <a:t>?</a:t>
            </a:r>
          </a:p>
          <a:p>
            <a:pPr algn="just"/>
            <a:r>
              <a:rPr lang="en-US" sz="2800" dirty="0" err="1" smtClean="0"/>
              <a:t>Qanday</a:t>
            </a:r>
            <a:r>
              <a:rPr lang="en-US" sz="2800" dirty="0" smtClean="0"/>
              <a:t> </a:t>
            </a:r>
            <a:r>
              <a:rPr lang="en-US" sz="2800" dirty="0" err="1" smtClean="0"/>
              <a:t>kilib</a:t>
            </a:r>
            <a:r>
              <a:rPr lang="en-US" sz="2800" dirty="0" smtClean="0"/>
              <a:t> </a:t>
            </a:r>
            <a:r>
              <a:rPr lang="en-US" sz="2800" dirty="0" err="1" smtClean="0"/>
              <a:t>orzuga</a:t>
            </a:r>
            <a:r>
              <a:rPr lang="en-US" sz="2800" dirty="0" smtClean="0"/>
              <a:t> </a:t>
            </a:r>
            <a:r>
              <a:rPr lang="en-US" sz="2800" dirty="0" err="1" smtClean="0"/>
              <a:t>erishish</a:t>
            </a:r>
            <a:r>
              <a:rPr lang="en-US" sz="2800" dirty="0" smtClean="0"/>
              <a:t> </a:t>
            </a:r>
            <a:r>
              <a:rPr lang="en-US" sz="2800" dirty="0" err="1" smtClean="0"/>
              <a:t>mumkin</a:t>
            </a:r>
            <a:r>
              <a:rPr lang="en-US" sz="2800" dirty="0" smtClean="0"/>
              <a:t>?</a:t>
            </a:r>
          </a:p>
          <a:p>
            <a:pPr algn="just"/>
            <a:r>
              <a:rPr lang="en-US" sz="2800" dirty="0" err="1" smtClean="0"/>
              <a:t>Baxt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hayotdan</a:t>
            </a:r>
            <a:r>
              <a:rPr lang="en-US" sz="2800" dirty="0" smtClean="0"/>
              <a:t> </a:t>
            </a:r>
            <a:r>
              <a:rPr lang="en-US" sz="2800" dirty="0" err="1" smtClean="0"/>
              <a:t>zavklanish</a:t>
            </a:r>
            <a:r>
              <a:rPr lang="en-US" sz="2800" dirty="0" smtClean="0"/>
              <a:t>, </a:t>
            </a:r>
            <a:r>
              <a:rPr lang="en-US" sz="2800" dirty="0" err="1" smtClean="0"/>
              <a:t>ular</a:t>
            </a:r>
            <a:r>
              <a:rPr lang="en-US" sz="2800" dirty="0" smtClean="0"/>
              <a:t> </a:t>
            </a:r>
            <a:r>
              <a:rPr lang="en-US" sz="2800" dirty="0" err="1" smtClean="0"/>
              <a:t>o‘rtasida</a:t>
            </a:r>
            <a:r>
              <a:rPr lang="en-US" sz="2800" dirty="0" smtClean="0"/>
              <a:t> </a:t>
            </a:r>
            <a:r>
              <a:rPr lang="en-US" sz="2800" dirty="0" err="1" smtClean="0"/>
              <a:t>farq</a:t>
            </a:r>
            <a:r>
              <a:rPr lang="en-US" sz="2800" dirty="0" smtClean="0"/>
              <a:t> </a:t>
            </a:r>
            <a:r>
              <a:rPr lang="en-US" sz="2800" dirty="0" err="1" smtClean="0"/>
              <a:t>bormi</a:t>
            </a:r>
            <a:r>
              <a:rPr lang="en-US" sz="2800" dirty="0" smtClean="0"/>
              <a:t>?</a:t>
            </a:r>
          </a:p>
          <a:p>
            <a:pPr algn="just"/>
            <a:r>
              <a:rPr lang="en-US" sz="2800" dirty="0" err="1" smtClean="0"/>
              <a:t>Shaxsiy</a:t>
            </a:r>
            <a:r>
              <a:rPr lang="en-US" sz="2800" dirty="0" smtClean="0"/>
              <a:t> </a:t>
            </a:r>
            <a:r>
              <a:rPr lang="en-US" sz="2800" dirty="0" err="1" smtClean="0"/>
              <a:t>erkinlikni</a:t>
            </a:r>
            <a:r>
              <a:rPr lang="en-US" sz="2800" dirty="0" smtClean="0"/>
              <a:t> </a:t>
            </a:r>
            <a:r>
              <a:rPr lang="en-US" sz="2800" dirty="0" err="1" smtClean="0"/>
              <a:t>qanday</a:t>
            </a:r>
            <a:r>
              <a:rPr lang="en-US" sz="2800" dirty="0" smtClean="0"/>
              <a:t> </a:t>
            </a:r>
            <a:r>
              <a:rPr lang="en-US" sz="2800" dirty="0" err="1" smtClean="0"/>
              <a:t>tushunasiz</a:t>
            </a:r>
            <a:r>
              <a:rPr lang="en-US" sz="2800" dirty="0" smtClean="0"/>
              <a:t>?</a:t>
            </a:r>
          </a:p>
          <a:p>
            <a:pPr algn="just"/>
            <a:r>
              <a:rPr lang="en-US" sz="2800" dirty="0" err="1" smtClean="0"/>
              <a:t>Sizning</a:t>
            </a:r>
            <a:r>
              <a:rPr lang="en-US" sz="2800" dirty="0" smtClean="0"/>
              <a:t> </a:t>
            </a:r>
            <a:r>
              <a:rPr lang="en-US" sz="2800" dirty="0" err="1" smtClean="0"/>
              <a:t>g‘oyangiz</a:t>
            </a:r>
            <a:r>
              <a:rPr lang="en-US" sz="2800" dirty="0" smtClean="0"/>
              <a:t> </a:t>
            </a:r>
            <a:r>
              <a:rPr lang="en-US" sz="2800" dirty="0" err="1" smtClean="0"/>
              <a:t>fikringiz</a:t>
            </a:r>
            <a:r>
              <a:rPr lang="en-US" sz="2800" dirty="0" smtClean="0"/>
              <a:t> </a:t>
            </a:r>
            <a:r>
              <a:rPr lang="en-US" sz="2800" dirty="0" err="1" smtClean="0"/>
              <a:t>masalalarni</a:t>
            </a:r>
            <a:r>
              <a:rPr lang="en-US" sz="2800" dirty="0" smtClean="0"/>
              <a:t> </a:t>
            </a:r>
            <a:r>
              <a:rPr lang="en-US" sz="2800" dirty="0" err="1" smtClean="0"/>
              <a:t>tavsiya</a:t>
            </a:r>
            <a:r>
              <a:rPr lang="en-US" sz="2800" dirty="0" smtClean="0"/>
              <a:t> </a:t>
            </a:r>
            <a:r>
              <a:rPr lang="en-US" sz="2800" dirty="0" err="1" smtClean="0"/>
              <a:t>qilish</a:t>
            </a:r>
            <a:r>
              <a:rPr lang="en-US" sz="2800" dirty="0" smtClean="0"/>
              <a:t> </a:t>
            </a:r>
            <a:r>
              <a:rPr lang="en-US" sz="2800" dirty="0" err="1" smtClean="0"/>
              <a:t>mumkin</a:t>
            </a:r>
            <a:r>
              <a:rPr lang="en-US" sz="2800" dirty="0" smtClean="0"/>
              <a:t>. </a:t>
            </a:r>
          </a:p>
          <a:p>
            <a:pPr algn="just"/>
            <a:r>
              <a:rPr lang="en-US" sz="2800" dirty="0" smtClean="0"/>
              <a:t>«</a:t>
            </a:r>
            <a:r>
              <a:rPr lang="en-US" sz="2800" dirty="0" err="1" smtClean="0"/>
              <a:t>Yashashning</a:t>
            </a:r>
            <a:r>
              <a:rPr lang="en-US" sz="2800" dirty="0" smtClean="0"/>
              <a:t>  </a:t>
            </a:r>
            <a:r>
              <a:rPr lang="it-IT" sz="2800" dirty="0" smtClean="0"/>
              <a:t>ma‘nosi va hayotdagi maqsad»</a:t>
            </a:r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48686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496000" cy="3420000"/>
          </a:xfrm>
        </p:spPr>
        <p:txBody>
          <a:bodyPr>
            <a:noAutofit/>
          </a:bodyPr>
          <a:lstStyle/>
          <a:p>
            <a:pPr algn="ctr"/>
            <a:r>
              <a:rPr lang="uz-Cyrl-UZ" sz="2000" b="1" dirty="0" smtClean="0">
                <a:latin typeface="Times New Roman" pitchFamily="18" charset="0"/>
                <a:cs typeface="Times New Roman" pitchFamily="18" charset="0"/>
              </a:rPr>
              <a:t>Asosiy adabiyotlar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1.Mavlonova R., Rahmonqulova N., Normurodova B. Tarbiyaviy ishlar metodikasi. - Т.: Tib-kitob, 2010 y.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Ishmuxammedov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R.,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Abduqodirov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A.,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Pardayev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innovatsion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texnologiyalar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.: Fan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texnologiya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2010 y.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И.А.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Колосникова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H.M. Боры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 и др. Воспитательная деятельность педагога. Учебное пособия. М.: Академия, 2006 - 333с.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Под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И.П. Педагогика 2-я часть - М.: ВЛАДОС, 2003 г.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35798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Qo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’s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himch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adabiyotlar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Мирзиёев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Ш.М.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Танкидий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тахлил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атъий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тартиб-интизом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авобгарлик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ҳар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фаолиятининг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кундалик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оидаси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лиши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Вазирлар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ҳ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камасининг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2016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якунлари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2017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исти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болларига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ба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ишланган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мажлисидаги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Президенти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нут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и. // Хал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газетаси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2017.16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январ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№11</a:t>
            </a:r>
          </a:p>
          <a:p>
            <a:pPr lvl="0"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Мирзиёев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Ш.М.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Буюк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келажагимизни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мард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олийжаноб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хал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имиз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урамиз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”, 2017.</a:t>
            </a:r>
          </a:p>
          <a:p>
            <a:pPr lvl="0" algn="just"/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Республикасини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янада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ривожлантириш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йича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ҳ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аракатлар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стратегияси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Президентининг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фармони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онун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хужжатлари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2017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6-сон,70-модда. </a:t>
            </a:r>
          </a:p>
          <a:p>
            <a:pPr lvl="0"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Мирзиёев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Ш.М. 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онуи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устуворлиги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манфаатларини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таъминлаш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тара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ққ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иёти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хал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фаровонлигининг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гарови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збекистон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”, 2017.</a:t>
            </a:r>
          </a:p>
          <a:p>
            <a:pPr lvl="0"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Кукушин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B.C. Теория и методика воспитания.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uz-Cyrl-UZ" sz="2000" dirty="0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ов-на-Дону.:Феникс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2006.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060848"/>
            <a:ext cx="680186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</a:p>
          <a:p>
            <a:pPr algn="ctr"/>
            <a:r>
              <a:rPr lang="en-US" sz="7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</a:p>
          <a:p>
            <a:pPr algn="ctr"/>
            <a:r>
              <a:rPr lang="en-US" sz="7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RAHMAT!</a:t>
            </a:r>
            <a:endParaRPr lang="ru-RU" sz="72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244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71472" y="642918"/>
            <a:ext cx="8172000" cy="5724000"/>
          </a:xfrm>
          <a:prstGeom prst="bevel">
            <a:avLst>
              <a:gd name="adj" fmla="val 8498"/>
            </a:avLst>
          </a:prstGeom>
          <a:solidFill>
            <a:srgbClr val="FFFFFF"/>
          </a:solidFill>
          <a:ln w="38100" cap="flat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Reja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Abu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Nasr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Farobiy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 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Abu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Rayxon Beruniy va Abu Ali ibn Sinoning ta’limiy-axloqiy qarashlari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Yusuf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Xos Hojibning, Unsurul Maoliy Kaykovus, Ahmad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Yugnakiylar 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faoliyatida ta’lim-tarbiya masalalari</a:t>
            </a:r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SHeroziy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 Muhammad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ibn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Muso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al-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Xorazmiyning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merosi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didaktik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qarashlari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4.Abu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Nasr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Forobiyning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ta’limiy-axloqiy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qarashlari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.Yusuf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Xos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Hojibning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hayoti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faoliyati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Qutadg’u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bilig”ning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yaratilishi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qisqacha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z-Cyrl-U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ru-RU" sz="2400" b="1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оловина рамки 1"/>
          <p:cNvSpPr/>
          <p:nvPr/>
        </p:nvSpPr>
        <p:spPr>
          <a:xfrm>
            <a:off x="179512" y="188640"/>
            <a:ext cx="2016224" cy="3672408"/>
          </a:xfrm>
          <a:prstGeom prst="halfFrame">
            <a:avLst>
              <a:gd name="adj1" fmla="val 23004"/>
              <a:gd name="adj2" fmla="val 2126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64787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827584" y="1000474"/>
            <a:ext cx="7735302" cy="5164830"/>
          </a:xfrm>
          <a:prstGeom prst="flowChartTerminator">
            <a:avLst/>
          </a:prstGeom>
          <a:ln w="76200"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uz-Cyrl-UZ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Tayanch tushunchalar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3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haxs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psixologik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jihatdan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taraqqiy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etgan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shaxsiy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xususiyatlari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xatti-harakatlari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boshqalardan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ajralib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turuvchi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muayyan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xulq-atvor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dunyoqarashga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jamiyat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a’zosi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3200" b="1" dirty="0" smtClean="0"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23882" y="-479105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оловина рамки 6"/>
          <p:cNvSpPr/>
          <p:nvPr/>
        </p:nvSpPr>
        <p:spPr>
          <a:xfrm>
            <a:off x="179512" y="188640"/>
            <a:ext cx="2016224" cy="2016224"/>
          </a:xfrm>
          <a:prstGeom prst="halfFrame">
            <a:avLst>
              <a:gd name="adj1" fmla="val 10114"/>
              <a:gd name="adj2" fmla="val 942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оловина рамки 7"/>
          <p:cNvSpPr/>
          <p:nvPr/>
        </p:nvSpPr>
        <p:spPr>
          <a:xfrm>
            <a:off x="467544" y="476672"/>
            <a:ext cx="2016224" cy="2016224"/>
          </a:xfrm>
          <a:prstGeom prst="halfFrame">
            <a:avLst>
              <a:gd name="adj1" fmla="val 10114"/>
              <a:gd name="adj2" fmla="val 942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4627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олния 1"/>
          <p:cNvSpPr/>
          <p:nvPr/>
        </p:nvSpPr>
        <p:spPr>
          <a:xfrm>
            <a:off x="285720" y="0"/>
            <a:ext cx="1152128" cy="1224136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928670"/>
            <a:ext cx="8712000" cy="563231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muayyan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aniq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maqsad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ijtimoiy-tarixiy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tajriba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avlodni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tomonlama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o‘stirish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xulq-atvori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dunyoqarashini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tarkib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toptirish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jarayoni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o‘quvchilarni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nazariy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amaliy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ko‘nikma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malakalar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qurollantirish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qobiliyatlarini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o‘stirish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dunyoqarashlarini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shakllantirishga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yo‘naltirilgan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jarayon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shaxsning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ongida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tushunchalar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sxemalar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ma’lum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obrazlar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ko‘rinishida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etuvchi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borliq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tizimlashtirilgan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ma’lumotlar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majmui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Ko‘nikma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shaxsning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muayyan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faoliyatni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qobiliyati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Malaka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muayyan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harakat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faoliyatni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bajarishning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avtomatlashtirilgan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shakli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ta’lim-tarbiya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natijasida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o‘zlashtirilgan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tizimlashtirilgan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ko‘nikma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malakalar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tarkib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topgan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dunyoqarash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majmui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Rivojlanish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shaxsning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fiziologik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intellektual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o‘sishida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namoyon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bo‘ladigan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miqdor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o‘zgarishlar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mohiyatini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ifoda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etuvchi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murakkab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jarayon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287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2"/>
          <p:cNvSpPr>
            <a:spLocks noGrp="1" noChangeArrowheads="1"/>
          </p:cNvSpPr>
          <p:nvPr>
            <p:ph idx="1"/>
          </p:nvPr>
        </p:nvSpPr>
        <p:spPr bwMode="auto">
          <a:xfrm>
            <a:off x="785786" y="428604"/>
            <a:ext cx="7668000" cy="5940000"/>
          </a:xfrm>
          <a:prstGeom prst="flowChartAlternateProcess">
            <a:avLst/>
          </a:prstGeom>
          <a:solidFill>
            <a:srgbClr val="FF7C8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asrda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o`qituvchi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jamiyatdagi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o`rni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mahorati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o‘quvchi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yurti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tarixini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bilishi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vatanparvar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Agar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o‘quvchisida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haqiqiy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vatanparvarni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tarbiyalash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xalqini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tarixini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turmush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tarzini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madaniyatini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ma’naviyatini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qolaversa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udum-an’analari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urf-odatlari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aniq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ma’lumotga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bo‘lmog‘i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bilimgagina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bo‘lmasdan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kundalik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hayotga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qo‘llanilishini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uddalaydigan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bo‘lmog‘i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  <a:buNone/>
            </a:pPr>
            <a:r>
              <a:rPr lang="uz-Cyrl-UZ" sz="24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овина рамки 2"/>
          <p:cNvSpPr/>
          <p:nvPr/>
        </p:nvSpPr>
        <p:spPr>
          <a:xfrm>
            <a:off x="179512" y="188640"/>
            <a:ext cx="1728192" cy="504056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714348" y="928670"/>
            <a:ext cx="7488832" cy="5544000"/>
          </a:xfrm>
          <a:prstGeom prst="flowChartAlternateProcess">
            <a:avLst/>
          </a:prstGeom>
          <a:solidFill>
            <a:srgbClr val="FF7C8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/>
            <a:r>
              <a:rPr lang="en-US" sz="2400" dirty="0" err="1" smtClean="0"/>
              <a:t>Ta’lim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tarbiya</a:t>
            </a:r>
            <a:r>
              <a:rPr lang="en-US" sz="2400" dirty="0" smtClean="0"/>
              <a:t> </a:t>
            </a:r>
            <a:r>
              <a:rPr lang="en-US" sz="2400" dirty="0" err="1" smtClean="0"/>
              <a:t>tarixini</a:t>
            </a:r>
            <a:r>
              <a:rPr lang="en-US" sz="2400" dirty="0" smtClean="0"/>
              <a:t> </a:t>
            </a:r>
            <a:r>
              <a:rPr lang="en-US" sz="2400" dirty="0" err="1" smtClean="0"/>
              <a:t>o‘rganar</a:t>
            </a:r>
            <a:r>
              <a:rPr lang="en-US" sz="2400" dirty="0" smtClean="0"/>
              <a:t> </a:t>
            </a:r>
            <a:r>
              <a:rPr lang="en-US" sz="2400" dirty="0" err="1" smtClean="0"/>
              <a:t>ekanmiz</a:t>
            </a:r>
            <a:r>
              <a:rPr lang="en-US" sz="2400" dirty="0" smtClean="0"/>
              <a:t>, </a:t>
            </a:r>
            <a:r>
              <a:rPr lang="en-US" sz="2400" dirty="0" err="1" smtClean="0"/>
              <a:t>uning</a:t>
            </a:r>
            <a:r>
              <a:rPr lang="en-US" sz="2400" dirty="0" smtClean="0"/>
              <a:t> </a:t>
            </a:r>
            <a:r>
              <a:rPr lang="en-US" sz="2400" dirty="0" err="1" smtClean="0"/>
              <a:t>rivojlanishi</a:t>
            </a:r>
            <a:r>
              <a:rPr lang="ru-RU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yillar</a:t>
            </a:r>
            <a:r>
              <a:rPr lang="en-US" sz="2400" dirty="0" smtClean="0"/>
              <a:t> </a:t>
            </a:r>
            <a:r>
              <a:rPr lang="en-US" sz="2400" dirty="0" err="1" smtClean="0"/>
              <a:t>davomida</a:t>
            </a:r>
            <a:r>
              <a:rPr lang="en-US" sz="2400" dirty="0" smtClean="0"/>
              <a:t> </a:t>
            </a:r>
            <a:r>
              <a:rPr lang="en-US" sz="2400" dirty="0" err="1" smtClean="0"/>
              <a:t>shakllanib</a:t>
            </a:r>
            <a:r>
              <a:rPr lang="en-US" sz="2400" dirty="0" smtClean="0"/>
              <a:t> </a:t>
            </a:r>
            <a:r>
              <a:rPr lang="en-US" sz="2400" dirty="0" err="1" smtClean="0"/>
              <a:t>borishi</a:t>
            </a:r>
            <a:r>
              <a:rPr lang="en-US" sz="2400" dirty="0" smtClean="0"/>
              <a:t> </a:t>
            </a:r>
            <a:r>
              <a:rPr lang="en-US" sz="2400" dirty="0" err="1" smtClean="0"/>
              <a:t>ustoz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shogird</a:t>
            </a:r>
            <a:r>
              <a:rPr lang="en-US" sz="2400" dirty="0" smtClean="0"/>
              <a:t> </a:t>
            </a:r>
            <a:r>
              <a:rPr lang="en-US" sz="2400" dirty="0" err="1" smtClean="0"/>
              <a:t>faoliyatiga</a:t>
            </a:r>
            <a:r>
              <a:rPr lang="en-US" sz="2400" dirty="0" smtClean="0"/>
              <a:t> </a:t>
            </a:r>
            <a:r>
              <a:rPr lang="en-US" sz="2400" dirty="0" err="1" smtClean="0"/>
              <a:t>bog‘liqligining</a:t>
            </a:r>
            <a:r>
              <a:rPr lang="en-US" sz="2400" dirty="0" smtClean="0"/>
              <a:t> </a:t>
            </a:r>
            <a:r>
              <a:rPr lang="en-US" sz="2400" dirty="0" err="1" smtClean="0"/>
              <a:t>guvohi</a:t>
            </a:r>
            <a:r>
              <a:rPr lang="en-US" sz="2400" dirty="0" smtClean="0"/>
              <a:t> </a:t>
            </a:r>
            <a:r>
              <a:rPr lang="en-US" sz="2400" dirty="0" err="1" smtClean="0"/>
              <a:t>bo‘lamiz</a:t>
            </a:r>
            <a:r>
              <a:rPr lang="en-US" sz="2400" dirty="0" smtClean="0"/>
              <a:t>. Eng </a:t>
            </a:r>
            <a:r>
              <a:rPr lang="en-US" sz="2400" dirty="0" err="1" smtClean="0"/>
              <a:t>qadimgi</a:t>
            </a:r>
            <a:r>
              <a:rPr lang="en-US" sz="2400" dirty="0" smtClean="0"/>
              <a:t> </a:t>
            </a:r>
            <a:r>
              <a:rPr lang="en-US" sz="2400" dirty="0" err="1" smtClean="0"/>
              <a:t>davrlardayoq</a:t>
            </a:r>
            <a:r>
              <a:rPr lang="en-US" sz="2400" dirty="0" smtClean="0"/>
              <a:t> </a:t>
            </a:r>
            <a:r>
              <a:rPr lang="en-US" sz="2400" dirty="0" err="1" smtClean="0"/>
              <a:t>mudarrislar</a:t>
            </a:r>
            <a:r>
              <a:rPr lang="en-US" sz="2400" dirty="0" smtClean="0"/>
              <a:t> (</a:t>
            </a:r>
            <a:r>
              <a:rPr lang="en-US" sz="2400" dirty="0" err="1" smtClean="0"/>
              <a:t>o‘qituvchilar</a:t>
            </a:r>
            <a:r>
              <a:rPr lang="en-US" sz="2400" dirty="0" smtClean="0"/>
              <a:t>) </a:t>
            </a:r>
            <a:r>
              <a:rPr lang="en-US" sz="2400" dirty="0" err="1" smtClean="0"/>
              <a:t>ta’lim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tarbiyaning</a:t>
            </a:r>
            <a:r>
              <a:rPr lang="en-US" sz="2400" dirty="0" smtClean="0"/>
              <a:t> </a:t>
            </a:r>
            <a:r>
              <a:rPr lang="en-US" sz="2400" dirty="0" err="1" smtClean="0"/>
              <a:t>samarali</a:t>
            </a:r>
            <a:r>
              <a:rPr lang="en-US" sz="2400" dirty="0" smtClean="0"/>
              <a:t> </a:t>
            </a:r>
            <a:r>
              <a:rPr lang="en-US" sz="2400" dirty="0" err="1" smtClean="0"/>
              <a:t>ta’sir</a:t>
            </a:r>
            <a:r>
              <a:rPr lang="en-US" sz="2400" dirty="0" smtClean="0"/>
              <a:t> </a:t>
            </a:r>
            <a:r>
              <a:rPr lang="en-US" sz="2400" dirty="0" err="1" smtClean="0"/>
              <a:t>usullarini</a:t>
            </a:r>
            <a:r>
              <a:rPr lang="en-US" sz="2400" dirty="0" smtClean="0"/>
              <a:t> </a:t>
            </a:r>
            <a:r>
              <a:rPr lang="en-US" sz="2400" dirty="0" err="1" smtClean="0"/>
              <a:t>qidirib</a:t>
            </a:r>
            <a:r>
              <a:rPr lang="en-US" sz="2400" dirty="0" smtClean="0"/>
              <a:t> </a:t>
            </a:r>
            <a:r>
              <a:rPr lang="en-US" sz="2400" dirty="0" err="1" smtClean="0"/>
              <a:t>topib</a:t>
            </a:r>
            <a:r>
              <a:rPr lang="en-US" sz="2400" dirty="0" smtClean="0"/>
              <a:t>, </a:t>
            </a:r>
            <a:r>
              <a:rPr lang="en-US" sz="2400" dirty="0" err="1" smtClean="0"/>
              <a:t>hayotga</a:t>
            </a:r>
            <a:r>
              <a:rPr lang="en-US" sz="2400" dirty="0" smtClean="0"/>
              <a:t> </a:t>
            </a:r>
            <a:r>
              <a:rPr lang="en-US" sz="2400" dirty="0" err="1" smtClean="0"/>
              <a:t>tatbiq</a:t>
            </a:r>
            <a:r>
              <a:rPr lang="en-US" sz="2400" dirty="0" smtClean="0"/>
              <a:t> eta </a:t>
            </a:r>
            <a:r>
              <a:rPr lang="en-US" sz="2400" dirty="0" err="1" smtClean="0"/>
              <a:t>boshlaganlar</a:t>
            </a:r>
            <a:r>
              <a:rPr lang="en-US" sz="2400" dirty="0" smtClean="0"/>
              <a:t>. </a:t>
            </a:r>
            <a:r>
              <a:rPr lang="en-US" sz="2400" dirty="0" err="1" smtClean="0"/>
              <a:t>Buning</a:t>
            </a:r>
            <a:r>
              <a:rPr lang="en-US" sz="2400" dirty="0" smtClean="0"/>
              <a:t> </a:t>
            </a:r>
            <a:r>
              <a:rPr lang="en-US" sz="2400" dirty="0" err="1" smtClean="0"/>
              <a:t>natijasida</a:t>
            </a:r>
            <a:r>
              <a:rPr lang="en-US" sz="2400" dirty="0" smtClean="0"/>
              <a:t> </a:t>
            </a:r>
            <a:r>
              <a:rPr lang="en-US" sz="2400" dirty="0" err="1" smtClean="0"/>
              <a:t>eramizdan</a:t>
            </a:r>
            <a:r>
              <a:rPr lang="en-US" sz="2400" dirty="0" smtClean="0"/>
              <a:t> </a:t>
            </a:r>
            <a:r>
              <a:rPr lang="en-US" sz="2400" dirty="0" err="1" smtClean="0"/>
              <a:t>oldingi</a:t>
            </a:r>
            <a:r>
              <a:rPr lang="en-US" sz="2400" dirty="0" smtClean="0"/>
              <a:t> </a:t>
            </a:r>
            <a:r>
              <a:rPr lang="en-US" sz="2400" dirty="0" err="1" smtClean="0"/>
              <a:t>davrlardayoq</a:t>
            </a:r>
            <a:r>
              <a:rPr lang="en-US" sz="2400" dirty="0" smtClean="0"/>
              <a:t> </a:t>
            </a:r>
            <a:r>
              <a:rPr lang="en-US" sz="2400" dirty="0" err="1" smtClean="0"/>
              <a:t>ta’lim-tarbiyaning</a:t>
            </a:r>
            <a:r>
              <a:rPr lang="en-US" sz="2400" dirty="0" smtClean="0"/>
              <a:t> </a:t>
            </a:r>
            <a:r>
              <a:rPr lang="en-US" sz="2400" dirty="0" err="1" smtClean="0"/>
              <a:t>samaradorligiga</a:t>
            </a:r>
            <a:r>
              <a:rPr lang="en-US" sz="2400" dirty="0" smtClean="0"/>
              <a:t> </a:t>
            </a:r>
            <a:r>
              <a:rPr lang="en-US" sz="2400" dirty="0" err="1" smtClean="0"/>
              <a:t>erishilishi</a:t>
            </a:r>
            <a:r>
              <a:rPr lang="en-US" sz="2400" dirty="0" smtClean="0"/>
              <a:t> </a:t>
            </a:r>
            <a:r>
              <a:rPr lang="en-US" sz="2400" dirty="0" err="1" smtClean="0"/>
              <a:t>uchun</a:t>
            </a:r>
            <a:r>
              <a:rPr lang="en-US" sz="2400" dirty="0" smtClean="0"/>
              <a:t> </a:t>
            </a:r>
            <a:r>
              <a:rPr lang="en-US" sz="2400" dirty="0" err="1" smtClean="0"/>
              <a:t>o‘qituvchiga</a:t>
            </a:r>
            <a:r>
              <a:rPr lang="en-US" sz="2400" dirty="0" smtClean="0"/>
              <a:t> </a:t>
            </a:r>
            <a:r>
              <a:rPr lang="en-US" sz="2400" dirty="0" err="1" smtClean="0"/>
              <a:t>bo‘lgan</a:t>
            </a:r>
            <a:r>
              <a:rPr lang="en-US" sz="2400" dirty="0" smtClean="0"/>
              <a:t> </a:t>
            </a:r>
            <a:r>
              <a:rPr lang="en-US" sz="2400" dirty="0" err="1" smtClean="0"/>
              <a:t>talablar</a:t>
            </a:r>
            <a:r>
              <a:rPr lang="en-US" sz="2400" dirty="0" smtClean="0"/>
              <a:t> </a:t>
            </a:r>
            <a:r>
              <a:rPr lang="en-US" sz="2400" dirty="0" err="1" smtClean="0"/>
              <a:t>kuchayib</a:t>
            </a:r>
            <a:r>
              <a:rPr lang="en-US" sz="2400" dirty="0" smtClean="0"/>
              <a:t> </a:t>
            </a:r>
            <a:r>
              <a:rPr lang="en-US" sz="2400" dirty="0" err="1" smtClean="0"/>
              <a:t>bordi</a:t>
            </a:r>
            <a:r>
              <a:rPr lang="en-US" sz="2400" dirty="0" smtClean="0"/>
              <a:t>. </a:t>
            </a:r>
            <a:r>
              <a:rPr lang="en-US" sz="2400" dirty="0" err="1" smtClean="0"/>
              <a:t>O‘qituvchi</a:t>
            </a:r>
            <a:r>
              <a:rPr lang="en-US" sz="2400" dirty="0" smtClean="0"/>
              <a:t> </a:t>
            </a:r>
            <a:r>
              <a:rPr lang="en-US" sz="2400" dirty="0" err="1" smtClean="0"/>
              <a:t>mahoratini</a:t>
            </a:r>
            <a:r>
              <a:rPr lang="en-US" sz="2400" dirty="0" smtClean="0"/>
              <a:t> </a:t>
            </a:r>
            <a:r>
              <a:rPr lang="en-US" sz="2400" dirty="0" err="1" smtClean="0"/>
              <a:t>takomillashtirish</a:t>
            </a:r>
            <a:r>
              <a:rPr lang="en-US" sz="2400" dirty="0" smtClean="0"/>
              <a:t> </a:t>
            </a:r>
            <a:r>
              <a:rPr lang="en-US" sz="2400" dirty="0" err="1" smtClean="0"/>
              <a:t>yuzasidan</a:t>
            </a:r>
            <a:r>
              <a:rPr lang="en-US" sz="2400" dirty="0" smtClean="0"/>
              <a:t> </a:t>
            </a:r>
            <a:r>
              <a:rPr lang="en-US" sz="2400" dirty="0" err="1" smtClean="0"/>
              <a:t>turli</a:t>
            </a:r>
            <a:r>
              <a:rPr lang="en-US" sz="2400" dirty="0" smtClean="0"/>
              <a:t> </a:t>
            </a:r>
            <a:r>
              <a:rPr lang="en-US" sz="2400" dirty="0" err="1" smtClean="0"/>
              <a:t>g‘oyalar</a:t>
            </a:r>
            <a:r>
              <a:rPr lang="en-US" sz="2400" dirty="0" smtClean="0"/>
              <a:t>, </a:t>
            </a:r>
            <a:r>
              <a:rPr lang="en-US" sz="2400" dirty="0" err="1" smtClean="0"/>
              <a:t>nazariya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tavsiyalar</a:t>
            </a:r>
            <a:r>
              <a:rPr lang="en-US" sz="2400" dirty="0" smtClean="0"/>
              <a:t> </a:t>
            </a:r>
            <a:r>
              <a:rPr lang="en-US" sz="2400" dirty="0" err="1" smtClean="0"/>
              <a:t>paydo</a:t>
            </a:r>
            <a:r>
              <a:rPr lang="en-US" sz="2400" dirty="0" smtClean="0"/>
              <a:t> </a:t>
            </a:r>
            <a:r>
              <a:rPr lang="en-US" sz="2400" dirty="0" err="1" smtClean="0"/>
              <a:t>bo‘la</a:t>
            </a:r>
            <a:r>
              <a:rPr lang="en-US" sz="2400" dirty="0" smtClean="0"/>
              <a:t> </a:t>
            </a:r>
            <a:r>
              <a:rPr lang="en-US" sz="2400" dirty="0" err="1" smtClean="0"/>
              <a:t>boshladi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 algn="just"/>
            <a:endParaRPr lang="ru-RU" sz="24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89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642918"/>
            <a:ext cx="7920000" cy="54720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asrlarga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Osiyoda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-fan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madaniyat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sohasidagi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rivojlanish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bevosita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mudarrislarning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qizg‘in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faoliyati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ularga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qo‘yiladigan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talablarning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nihoyatda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rang-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barangligi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xilma-xilligi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diqqatga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sazovordir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Ilk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ibtidoiy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jamoa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quldorlik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davrlaridan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bolalarning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tarbiyasiga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javobgar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ulamolar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mudarrislar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nasihat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tushuntirish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rag‘batlantirish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maqtash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namuna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ko‘rsatish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tanbeh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ta’qiqlash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majbur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po‘pisa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qo‘rqitish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usullardan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foydalanganlar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Biroq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mudarrislarning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o‘zi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bolaga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ta’lim-tarbiya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mukammal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amaliy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nazariy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bilimga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sababli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mudarrislar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savodli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madrasa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toliblari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orasidan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tanlangan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ma’lum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muddat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tayyorgarlikdan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o‘tishgan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42918"/>
            <a:ext cx="8244000" cy="5760000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Makta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vazifasi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diniy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axloqiy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tarbiya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yozishga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o‘rgatish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Maxsus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tayyorgarlikdan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o‘tgan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muallimlar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bolalarni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etti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yoshidan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diniy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asoslangan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maktablarga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jalb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qilishgan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Muallimlar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mashg‘ulotlar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bolalarga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nisbatan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jazodan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ko‘ra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ko‘proq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diniga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ishonch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e’tiqodni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dunyodagi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yaxshilik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ezguliklarning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bunyodkori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ilohiy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Axuramazdaga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sig‘inishni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boshiga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yovuzlik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yomonliklarni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yog‘diruvchi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Axrimandan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nafratlanish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hissini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edilar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Bolalarning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sog‘lom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baquvvat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o‘sishi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dinining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rasm-rusumlarini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to‘liq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bajarishiga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o‘rganilayotgan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fanlarni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puxta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bilishiga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axloqiy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pokligiga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mehnatsevarlik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rostgo‘ylik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saxovatlilik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fazilatlarni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egallashiga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kohin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muallimlari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javobgar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edilar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28000" cy="1368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Sharq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mutafakkirlarining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ijodiy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meroslarida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mudarrislarning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mahorati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muloqot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muomala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madaniyatiga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qo`yilgan</a:t>
            </a:r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talablar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6" y="1928802"/>
            <a:ext cx="2408914" cy="28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143240" y="1714487"/>
            <a:ext cx="565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Abu Nasr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Farobiy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O‘qituvchiga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talab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qo‘yadi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shogirdlariga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zulm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haddan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tashqari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ko‘ngilchanglik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qilmaslik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."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ortiqcha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zulum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shogirdda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ustozga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nisbatan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nafrat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uygotadi-yu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ham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yumshoq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mensimay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qo‘yadi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beradigan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bilimdan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sovib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qoladi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o‘qituvchiga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bolalarning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fe‘l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atvoriga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qarab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qattiq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2000" dirty="0" smtClean="0">
                <a:latin typeface="Times New Roman" pitchFamily="18" charset="0"/>
                <a:cs typeface="Times New Roman" pitchFamily="18" charset="0"/>
              </a:rPr>
              <a:t>"yumshoq"usullardan foydalanishni maslahat beradi. Uning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fikricha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Tarbiyalanuvchilar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o‘qish-o‘rganishga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moyillik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bildirsalar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ularga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ta‘lim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yumshoq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usul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qo‘llaniladi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Tarbiyalanuvchilar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o‘zboshimcha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itoatsiz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bo‘lsalar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qattiq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usul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majburlov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qo‘llaniladi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4857760"/>
            <a:ext cx="259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Abu Nasr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Farobiy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873-950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2007</TotalTime>
  <Words>880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Sharq  mutafakkirlarining ijodiy meroslarida mudarrislarning mahorati, muloqot, muomala madaniyatiga qo`yilgan talablar.</vt:lpstr>
      <vt:lpstr>Слайд 10</vt:lpstr>
      <vt:lpstr>Слайд 11</vt:lpstr>
      <vt:lpstr>Munozara metodi</vt:lpstr>
      <vt:lpstr>Слайд 13</vt:lpstr>
      <vt:lpstr>Слайд 14</vt:lpstr>
      <vt:lpstr>Слайд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RAVSHAN</dc:creator>
  <cp:lastModifiedBy>Пользователь</cp:lastModifiedBy>
  <cp:revision>171</cp:revision>
  <cp:lastPrinted>2014-02-20T03:58:00Z</cp:lastPrinted>
  <dcterms:created xsi:type="dcterms:W3CDTF">2014-02-19T12:14:36Z</dcterms:created>
  <dcterms:modified xsi:type="dcterms:W3CDTF">2024-01-30T10:44:03Z</dcterms:modified>
</cp:coreProperties>
</file>